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Proxima Nova"/>
      <p:regular r:id="rId14"/>
      <p:bold r:id="rId15"/>
      <p:italic r:id="rId16"/>
      <p:boldItalic r:id="rId17"/>
    </p:embeddedFont>
    <p:embeddedFont>
      <p:font typeface="Alfa Slab One"/>
      <p:regular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ProximaNova-bold.fntdata"/><Relationship Id="rId14" Type="http://schemas.openxmlformats.org/officeDocument/2006/relationships/font" Target="fonts/ProximaNova-regular.fntdata"/><Relationship Id="rId17" Type="http://schemas.openxmlformats.org/officeDocument/2006/relationships/font" Target="fonts/ProximaNova-boldItalic.fntdata"/><Relationship Id="rId16"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AlfaSlabOne-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d21ddb7c9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d21ddb7c9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d21ddb7c93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d21ddb7c93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cd54b7f9d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cd54b7f9d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cd54b7f9d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d54b7f9d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d54b7f9d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d54b7f9d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d54b7f9d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d54b7f9d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cd54b7f9d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cd54b7f9d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codepen.io/manz/pen/wBZvoE?editors=110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a:t>ANIMACIÓN</a:t>
            </a:r>
            <a:r>
              <a:rPr lang="es"/>
              <a:t> CSS</a:t>
            </a:r>
            <a:endParaRPr/>
          </a:p>
        </p:txBody>
      </p:sp>
      <p:sp>
        <p:nvSpPr>
          <p:cNvPr id="57" name="Google Shape;57;p13"/>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sz="2000" u="sng">
                <a:solidFill>
                  <a:schemeClr val="hlink"/>
                </a:solidFill>
                <a:hlinkClick r:id="rId3"/>
              </a:rPr>
              <a:t>https://codepen.io/manz/pen/wBZvoE?editors=1100</a:t>
            </a:r>
            <a:endParaRPr sz="2000"/>
          </a:p>
        </p:txBody>
      </p:sp>
      <p:sp>
        <p:nvSpPr>
          <p:cNvPr id="58" name="Google Shape;58;p13"/>
          <p:cNvSpPr txBox="1"/>
          <p:nvPr/>
        </p:nvSpPr>
        <p:spPr>
          <a:xfrm>
            <a:off x="6572725" y="4467400"/>
            <a:ext cx="23793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latin typeface="Proxima Nova"/>
                <a:ea typeface="Proxima Nova"/>
                <a:cs typeface="Proxima Nova"/>
                <a:sym typeface="Proxima Nova"/>
              </a:rPr>
              <a:t>Álvaro Yanes</a:t>
            </a:r>
            <a:endParaRPr sz="1300">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HTML</a:t>
            </a:r>
            <a:endParaRPr/>
          </a:p>
        </p:txBody>
      </p:sp>
      <p:sp>
        <p:nvSpPr>
          <p:cNvPr id="64" name="Google Shape;64;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65" name="Google Shape;65;p14"/>
          <p:cNvPicPr preferRelativeResize="0"/>
          <p:nvPr/>
        </p:nvPicPr>
        <p:blipFill rotWithShape="1">
          <a:blip r:embed="rId3">
            <a:alphaModFix/>
          </a:blip>
          <a:srcRect b="43917" l="4391" r="40990" t="9618"/>
          <a:stretch/>
        </p:blipFill>
        <p:spPr>
          <a:xfrm>
            <a:off x="804112" y="1152475"/>
            <a:ext cx="7535789" cy="36059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CSS</a:t>
            </a:r>
            <a:endParaRPr/>
          </a:p>
        </p:txBody>
      </p:sp>
      <p:pic>
        <p:nvPicPr>
          <p:cNvPr id="71" name="Google Shape;71;p15"/>
          <p:cNvPicPr preferRelativeResize="0"/>
          <p:nvPr/>
        </p:nvPicPr>
        <p:blipFill rotWithShape="1">
          <a:blip r:embed="rId3">
            <a:alphaModFix/>
          </a:blip>
          <a:srcRect b="37224" l="21949" r="48345" t="48888"/>
          <a:stretch/>
        </p:blipFill>
        <p:spPr>
          <a:xfrm>
            <a:off x="727450" y="2943350"/>
            <a:ext cx="5532336" cy="1454701"/>
          </a:xfrm>
          <a:prstGeom prst="rect">
            <a:avLst/>
          </a:prstGeom>
          <a:noFill/>
          <a:ln>
            <a:noFill/>
          </a:ln>
        </p:spPr>
      </p:pic>
      <p:sp>
        <p:nvSpPr>
          <p:cNvPr id="72" name="Google Shape;72;p15"/>
          <p:cNvSpPr txBox="1"/>
          <p:nvPr/>
        </p:nvSpPr>
        <p:spPr>
          <a:xfrm>
            <a:off x="727450" y="1176950"/>
            <a:ext cx="7326000" cy="14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50">
                <a:highlight>
                  <a:srgbClr val="FFFFFF"/>
                </a:highlight>
                <a:latin typeface="Times New Roman"/>
                <a:ea typeface="Times New Roman"/>
                <a:cs typeface="Times New Roman"/>
                <a:sym typeface="Times New Roman"/>
              </a:rPr>
              <a:t>En este bloque lo que hacemos es definir una animación walk que va a partir de un primer fotograma (0%) con la posición de la imagen de fondo a 0 píxeles y va a terminar en el último fotograma con la posición de la imagen de fondo a -672 píxeles. De esta forma, CSS se encargará de interpolar toda la animación para que parta de ese estado inicial a ese otro estado final.</a:t>
            </a:r>
            <a:endParaRPr>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CSS</a:t>
            </a:r>
            <a:endParaRPr/>
          </a:p>
        </p:txBody>
      </p:sp>
      <p:sp>
        <p:nvSpPr>
          <p:cNvPr id="78" name="Google Shape;78;p16"/>
          <p:cNvSpPr txBox="1"/>
          <p:nvPr/>
        </p:nvSpPr>
        <p:spPr>
          <a:xfrm>
            <a:off x="753125" y="1240950"/>
            <a:ext cx="7326000" cy="131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s" sz="1650">
                <a:solidFill>
                  <a:srgbClr val="222222"/>
                </a:solidFill>
                <a:highlight>
                  <a:srgbClr val="FFFFFF"/>
                </a:highlight>
                <a:latin typeface="Times New Roman"/>
                <a:ea typeface="Times New Roman"/>
                <a:cs typeface="Times New Roman"/>
                <a:sym typeface="Times New Roman"/>
              </a:rPr>
              <a:t>La animación movebg moverá las imágenes de fondo, la del cielo y mar, que tienen el mismo ancho con un background-position desde 550px hasta 0. Aquí lo hemos hecho al revés, desde el final de la imagen hacia el inicio, por eso no usamos valores negativos. Se trata de una animación lineal</a:t>
            </a:r>
            <a:endParaRPr>
              <a:solidFill>
                <a:srgbClr val="222222"/>
              </a:solidFill>
              <a:latin typeface="Proxima Nova"/>
              <a:ea typeface="Proxima Nova"/>
              <a:cs typeface="Proxima Nova"/>
              <a:sym typeface="Proxima Nova"/>
            </a:endParaRPr>
          </a:p>
        </p:txBody>
      </p:sp>
      <p:pic>
        <p:nvPicPr>
          <p:cNvPr id="79" name="Google Shape;79;p16"/>
          <p:cNvPicPr preferRelativeResize="0"/>
          <p:nvPr/>
        </p:nvPicPr>
        <p:blipFill rotWithShape="1">
          <a:blip r:embed="rId3">
            <a:alphaModFix/>
          </a:blip>
          <a:srcRect b="48059" l="37007" r="42119" t="41694"/>
          <a:stretch/>
        </p:blipFill>
        <p:spPr>
          <a:xfrm>
            <a:off x="753125" y="2966275"/>
            <a:ext cx="5374574" cy="14839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CSS</a:t>
            </a:r>
            <a:endParaRPr/>
          </a:p>
        </p:txBody>
      </p:sp>
      <p:sp>
        <p:nvSpPr>
          <p:cNvPr id="85" name="Google Shape;85;p17"/>
          <p:cNvSpPr txBox="1"/>
          <p:nvPr/>
        </p:nvSpPr>
        <p:spPr>
          <a:xfrm>
            <a:off x="753125" y="1240950"/>
            <a:ext cx="7326000" cy="102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s" sz="1650">
                <a:solidFill>
                  <a:srgbClr val="222222"/>
                </a:solidFill>
                <a:highlight>
                  <a:srgbClr val="FFFFFF"/>
                </a:highlight>
                <a:latin typeface="Times New Roman"/>
                <a:ea typeface="Times New Roman"/>
                <a:cs typeface="Times New Roman"/>
                <a:sym typeface="Times New Roman"/>
              </a:rPr>
              <a:t>En primer lugar, definimos el cielo, le ponemos una imagen, con la propiedad background y ponemos repeat-x para que se repita en el eje x. Le añadimos la </a:t>
            </a:r>
            <a:r>
              <a:rPr lang="es" sz="1650">
                <a:solidFill>
                  <a:srgbClr val="222222"/>
                </a:solidFill>
                <a:highlight>
                  <a:srgbClr val="FFFFFF"/>
                </a:highlight>
                <a:latin typeface="Times New Roman"/>
                <a:ea typeface="Times New Roman"/>
                <a:cs typeface="Times New Roman"/>
                <a:sym typeface="Times New Roman"/>
              </a:rPr>
              <a:t>animación</a:t>
            </a:r>
            <a:r>
              <a:rPr lang="es" sz="1650">
                <a:solidFill>
                  <a:srgbClr val="222222"/>
                </a:solidFill>
                <a:highlight>
                  <a:srgbClr val="FFFFFF"/>
                </a:highlight>
                <a:latin typeface="Times New Roman"/>
                <a:ea typeface="Times New Roman"/>
                <a:cs typeface="Times New Roman"/>
                <a:sym typeface="Times New Roman"/>
              </a:rPr>
              <a:t> movebg para que tenga movimiento</a:t>
            </a:r>
            <a:endParaRPr>
              <a:solidFill>
                <a:srgbClr val="222222"/>
              </a:solidFill>
              <a:latin typeface="Proxima Nova"/>
              <a:ea typeface="Proxima Nova"/>
              <a:cs typeface="Proxima Nova"/>
              <a:sym typeface="Proxima Nova"/>
            </a:endParaRPr>
          </a:p>
        </p:txBody>
      </p:sp>
      <p:pic>
        <p:nvPicPr>
          <p:cNvPr id="86" name="Google Shape;86;p17"/>
          <p:cNvPicPr preferRelativeResize="0"/>
          <p:nvPr/>
        </p:nvPicPr>
        <p:blipFill rotWithShape="1">
          <a:blip r:embed="rId3">
            <a:alphaModFix/>
          </a:blip>
          <a:srcRect b="47017" l="36097" r="33859" t="34750"/>
          <a:stretch/>
        </p:blipFill>
        <p:spPr>
          <a:xfrm>
            <a:off x="753125" y="2716575"/>
            <a:ext cx="5768251" cy="1969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CSS</a:t>
            </a:r>
            <a:endParaRPr/>
          </a:p>
        </p:txBody>
      </p:sp>
      <p:sp>
        <p:nvSpPr>
          <p:cNvPr id="92" name="Google Shape;92;p18"/>
          <p:cNvSpPr txBox="1"/>
          <p:nvPr/>
        </p:nvSpPr>
        <p:spPr>
          <a:xfrm>
            <a:off x="759350" y="1121125"/>
            <a:ext cx="76938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50">
                <a:highlight>
                  <a:srgbClr val="FFFFFF"/>
                </a:highlight>
                <a:latin typeface="Times New Roman"/>
                <a:ea typeface="Times New Roman"/>
                <a:cs typeface="Times New Roman"/>
                <a:sym typeface="Times New Roman"/>
              </a:rPr>
              <a:t>Ahora, definimos el mar. Este último, además, veremos que se solapa con la imagen del cielo, por lo que debemos posicionarlo desde la parte superior 145 píxeles hacia abajo. Al igual que antes, l</a:t>
            </a:r>
            <a:r>
              <a:rPr lang="es" sz="1650">
                <a:highlight>
                  <a:srgbClr val="FFFFFF"/>
                </a:highlight>
                <a:latin typeface="Times New Roman"/>
                <a:ea typeface="Times New Roman"/>
                <a:cs typeface="Times New Roman"/>
                <a:sym typeface="Times New Roman"/>
              </a:rPr>
              <a:t>e añadimos la animación movebg para que tenga movimiento. Además, le añadimos la propiedad box-shadow para que tenga efectos de sombra alrededor del marco</a:t>
            </a:r>
            <a:endParaRPr sz="1650">
              <a:latin typeface="Times New Roman"/>
              <a:ea typeface="Times New Roman"/>
              <a:cs typeface="Times New Roman"/>
              <a:sym typeface="Times New Roman"/>
            </a:endParaRPr>
          </a:p>
          <a:p>
            <a:pPr indent="0" lvl="0" marL="0" rtl="0" algn="l">
              <a:spcBef>
                <a:spcPts val="0"/>
              </a:spcBef>
              <a:spcAft>
                <a:spcPts val="0"/>
              </a:spcAft>
              <a:buNone/>
            </a:pPr>
            <a:r>
              <a:t/>
            </a:r>
            <a:endParaRPr sz="1650">
              <a:solidFill>
                <a:srgbClr val="444444"/>
              </a:solidFill>
              <a:highlight>
                <a:srgbClr val="FFFFFF"/>
              </a:highlight>
              <a:latin typeface="Times New Roman"/>
              <a:ea typeface="Times New Roman"/>
              <a:cs typeface="Times New Roman"/>
              <a:sym typeface="Times New Roman"/>
            </a:endParaRPr>
          </a:p>
        </p:txBody>
      </p:sp>
      <p:pic>
        <p:nvPicPr>
          <p:cNvPr id="93" name="Google Shape;93;p18"/>
          <p:cNvPicPr preferRelativeResize="0"/>
          <p:nvPr/>
        </p:nvPicPr>
        <p:blipFill rotWithShape="1">
          <a:blip r:embed="rId3">
            <a:alphaModFix/>
          </a:blip>
          <a:srcRect b="47525" l="35804" r="34008" t="28621"/>
          <a:stretch/>
        </p:blipFill>
        <p:spPr>
          <a:xfrm>
            <a:off x="759350" y="2571750"/>
            <a:ext cx="5391149" cy="23963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CSS</a:t>
            </a:r>
            <a:endParaRPr/>
          </a:p>
        </p:txBody>
      </p:sp>
      <p:sp>
        <p:nvSpPr>
          <p:cNvPr id="99" name="Google Shape;99;p19"/>
          <p:cNvSpPr txBox="1"/>
          <p:nvPr/>
        </p:nvSpPr>
        <p:spPr>
          <a:xfrm>
            <a:off x="725100" y="1117050"/>
            <a:ext cx="7693800" cy="14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50">
                <a:highlight>
                  <a:srgbClr val="FFFFFF"/>
                </a:highlight>
                <a:latin typeface="Times New Roman"/>
                <a:ea typeface="Times New Roman"/>
                <a:cs typeface="Times New Roman"/>
                <a:sym typeface="Times New Roman"/>
              </a:rPr>
              <a:t>Ahora,</a:t>
            </a:r>
            <a:r>
              <a:rPr lang="es" sz="1650">
                <a:highlight>
                  <a:srgbClr val="FFFFFF"/>
                </a:highlight>
                <a:latin typeface="Times New Roman"/>
                <a:ea typeface="Times New Roman"/>
                <a:cs typeface="Times New Roman"/>
                <a:sym typeface="Times New Roman"/>
              </a:rPr>
              <a:t> definimos el personaje. </a:t>
            </a:r>
            <a:r>
              <a:rPr lang="es" sz="1650">
                <a:highlight>
                  <a:srgbClr val="FFFFFF"/>
                </a:highlight>
                <a:latin typeface="Times New Roman"/>
                <a:ea typeface="Times New Roman"/>
                <a:cs typeface="Times New Roman"/>
                <a:sym typeface="Times New Roman"/>
              </a:rPr>
              <a:t>Añadimos la</a:t>
            </a:r>
            <a:r>
              <a:rPr lang="es" sz="1650">
                <a:highlight>
                  <a:srgbClr val="FFFFFF"/>
                </a:highlight>
                <a:latin typeface="Times New Roman"/>
                <a:ea typeface="Times New Roman"/>
                <a:cs typeface="Times New Roman"/>
                <a:sym typeface="Times New Roman"/>
              </a:rPr>
              <a:t> imagen de fondo con el </a:t>
            </a:r>
            <a:r>
              <a:rPr lang="es" sz="1650">
                <a:highlight>
                  <a:srgbClr val="FFFFFF"/>
                </a:highlight>
                <a:latin typeface="Times New Roman"/>
                <a:ea typeface="Times New Roman"/>
                <a:cs typeface="Times New Roman"/>
                <a:sym typeface="Times New Roman"/>
              </a:rPr>
              <a:t>background</a:t>
            </a:r>
            <a:r>
              <a:rPr lang="es" sz="1650">
                <a:highlight>
                  <a:srgbClr val="FFFFFF"/>
                </a:highlight>
                <a:latin typeface="Times New Roman"/>
                <a:ea typeface="Times New Roman"/>
                <a:cs typeface="Times New Roman"/>
                <a:sym typeface="Times New Roman"/>
              </a:rPr>
              <a:t> y le ponemos la anchura y la altura deseada, con un margen y la </a:t>
            </a:r>
            <a:r>
              <a:rPr lang="es" sz="1650">
                <a:highlight>
                  <a:srgbClr val="FFFFFF"/>
                </a:highlight>
                <a:latin typeface="Times New Roman"/>
                <a:ea typeface="Times New Roman"/>
                <a:cs typeface="Times New Roman"/>
                <a:sym typeface="Times New Roman"/>
              </a:rPr>
              <a:t>posición</a:t>
            </a:r>
            <a:r>
              <a:rPr lang="es" sz="1650">
                <a:highlight>
                  <a:srgbClr val="FFFFFF"/>
                </a:highlight>
                <a:latin typeface="Times New Roman"/>
                <a:ea typeface="Times New Roman"/>
                <a:cs typeface="Times New Roman"/>
                <a:sym typeface="Times New Roman"/>
              </a:rPr>
              <a:t> relativa a 34 pixeles. Para que la imagen tenga movimiento, le ponemos la </a:t>
            </a:r>
            <a:r>
              <a:rPr lang="es" sz="1650">
                <a:highlight>
                  <a:srgbClr val="FFFFFF"/>
                </a:highlight>
                <a:latin typeface="Times New Roman"/>
                <a:ea typeface="Times New Roman"/>
                <a:cs typeface="Times New Roman"/>
                <a:sym typeface="Times New Roman"/>
              </a:rPr>
              <a:t>animación</a:t>
            </a:r>
            <a:r>
              <a:rPr lang="es" sz="1650">
                <a:highlight>
                  <a:srgbClr val="FFFFFF"/>
                </a:highlight>
                <a:latin typeface="Times New Roman"/>
                <a:ea typeface="Times New Roman"/>
                <a:cs typeface="Times New Roman"/>
                <a:sym typeface="Times New Roman"/>
              </a:rPr>
              <a:t> que </a:t>
            </a:r>
            <a:r>
              <a:rPr lang="es" sz="1650">
                <a:highlight>
                  <a:srgbClr val="FFFFFF"/>
                </a:highlight>
                <a:latin typeface="Times New Roman"/>
                <a:ea typeface="Times New Roman"/>
                <a:cs typeface="Times New Roman"/>
                <a:sym typeface="Times New Roman"/>
              </a:rPr>
              <a:t>habíamos</a:t>
            </a:r>
            <a:r>
              <a:rPr lang="es" sz="1650">
                <a:highlight>
                  <a:srgbClr val="FFFFFF"/>
                </a:highlight>
                <a:latin typeface="Times New Roman"/>
                <a:ea typeface="Times New Roman"/>
                <a:cs typeface="Times New Roman"/>
                <a:sym typeface="Times New Roman"/>
              </a:rPr>
              <a:t> definido antes. Le ponemos que entre los 6 steps tenga 1s de </a:t>
            </a:r>
            <a:r>
              <a:rPr lang="es" sz="1650">
                <a:highlight>
                  <a:srgbClr val="FFFFFF"/>
                </a:highlight>
                <a:latin typeface="Times New Roman"/>
                <a:ea typeface="Times New Roman"/>
                <a:cs typeface="Times New Roman"/>
                <a:sym typeface="Times New Roman"/>
              </a:rPr>
              <a:t>duración</a:t>
            </a:r>
            <a:r>
              <a:rPr lang="es" sz="1650">
                <a:highlight>
                  <a:srgbClr val="FFFFFF"/>
                </a:highlight>
                <a:latin typeface="Times New Roman"/>
                <a:ea typeface="Times New Roman"/>
                <a:cs typeface="Times New Roman"/>
                <a:sym typeface="Times New Roman"/>
              </a:rPr>
              <a:t> y que la </a:t>
            </a:r>
            <a:r>
              <a:rPr lang="es" sz="1650">
                <a:highlight>
                  <a:srgbClr val="FFFFFF"/>
                </a:highlight>
                <a:latin typeface="Times New Roman"/>
                <a:ea typeface="Times New Roman"/>
                <a:cs typeface="Times New Roman"/>
                <a:sym typeface="Times New Roman"/>
              </a:rPr>
              <a:t>animación</a:t>
            </a:r>
            <a:r>
              <a:rPr lang="es" sz="1650">
                <a:highlight>
                  <a:srgbClr val="FFFFFF"/>
                </a:highlight>
                <a:latin typeface="Times New Roman"/>
                <a:ea typeface="Times New Roman"/>
                <a:cs typeface="Times New Roman"/>
                <a:sym typeface="Times New Roman"/>
              </a:rPr>
              <a:t> en conjunta sea infinita</a:t>
            </a:r>
            <a:endParaRPr sz="1650">
              <a:highlight>
                <a:srgbClr val="FFFFFF"/>
              </a:highlight>
              <a:latin typeface="Times New Roman"/>
              <a:ea typeface="Times New Roman"/>
              <a:cs typeface="Times New Roman"/>
              <a:sym typeface="Times New Roman"/>
            </a:endParaRPr>
          </a:p>
        </p:txBody>
      </p:sp>
      <p:pic>
        <p:nvPicPr>
          <p:cNvPr id="100" name="Google Shape;100;p19"/>
          <p:cNvPicPr preferRelativeResize="0"/>
          <p:nvPr/>
        </p:nvPicPr>
        <p:blipFill rotWithShape="1">
          <a:blip r:embed="rId3">
            <a:alphaModFix/>
          </a:blip>
          <a:srcRect b="47021" l="36475" r="34560" t="24403"/>
          <a:stretch/>
        </p:blipFill>
        <p:spPr>
          <a:xfrm>
            <a:off x="725100" y="2524675"/>
            <a:ext cx="4148525" cy="2302182"/>
          </a:xfrm>
          <a:prstGeom prst="rect">
            <a:avLst/>
          </a:prstGeom>
          <a:noFill/>
          <a:ln>
            <a:noFill/>
          </a:ln>
        </p:spPr>
      </p:pic>
      <p:pic>
        <p:nvPicPr>
          <p:cNvPr id="101" name="Google Shape;101;p19"/>
          <p:cNvPicPr preferRelativeResize="0"/>
          <p:nvPr/>
        </p:nvPicPr>
        <p:blipFill>
          <a:blip r:embed="rId4">
            <a:alphaModFix/>
          </a:blip>
          <a:stretch>
            <a:fillRect/>
          </a:stretch>
        </p:blipFill>
        <p:spPr>
          <a:xfrm>
            <a:off x="5053350" y="3036750"/>
            <a:ext cx="3864324" cy="1026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CSS</a:t>
            </a:r>
            <a:endParaRPr/>
          </a:p>
        </p:txBody>
      </p:sp>
      <p:sp>
        <p:nvSpPr>
          <p:cNvPr id="107" name="Google Shape;107;p20"/>
          <p:cNvSpPr txBox="1"/>
          <p:nvPr/>
        </p:nvSpPr>
        <p:spPr>
          <a:xfrm>
            <a:off x="753125" y="1240950"/>
            <a:ext cx="7326000" cy="43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s" sz="1650">
                <a:highlight>
                  <a:srgbClr val="FFFFFF"/>
                </a:highlight>
                <a:latin typeface="Times New Roman"/>
                <a:ea typeface="Times New Roman"/>
                <a:cs typeface="Times New Roman"/>
                <a:sym typeface="Times New Roman"/>
              </a:rPr>
              <a:t>Por ultimo, al body, le añadimos un margen de 0, y un fondo de color negro</a:t>
            </a:r>
            <a:endParaRPr sz="1650">
              <a:latin typeface="Times New Roman"/>
              <a:ea typeface="Times New Roman"/>
              <a:cs typeface="Times New Roman"/>
              <a:sym typeface="Times New Roman"/>
            </a:endParaRPr>
          </a:p>
        </p:txBody>
      </p:sp>
      <p:pic>
        <p:nvPicPr>
          <p:cNvPr id="108" name="Google Shape;108;p20"/>
          <p:cNvPicPr preferRelativeResize="0"/>
          <p:nvPr/>
        </p:nvPicPr>
        <p:blipFill rotWithShape="1">
          <a:blip r:embed="rId3">
            <a:alphaModFix/>
          </a:blip>
          <a:srcRect b="64256" l="36446" r="47096" t="23417"/>
          <a:stretch/>
        </p:blipFill>
        <p:spPr>
          <a:xfrm>
            <a:off x="753125" y="2909802"/>
            <a:ext cx="3372101" cy="1420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